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7" r:id="rId5"/>
    <p:sldId id="303" r:id="rId6"/>
    <p:sldId id="304" r:id="rId7"/>
    <p:sldId id="266" r:id="rId8"/>
    <p:sldId id="305" r:id="rId9"/>
    <p:sldId id="269" r:id="rId10"/>
    <p:sldId id="293" r:id="rId11"/>
    <p:sldId id="294" r:id="rId12"/>
    <p:sldId id="306" r:id="rId13"/>
    <p:sldId id="271" r:id="rId14"/>
    <p:sldId id="272" r:id="rId15"/>
    <p:sldId id="296" r:id="rId16"/>
    <p:sldId id="297" r:id="rId17"/>
    <p:sldId id="298" r:id="rId18"/>
    <p:sldId id="299" r:id="rId19"/>
    <p:sldId id="302" r:id="rId20"/>
    <p:sldId id="300" r:id="rId21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4291" autoAdjust="0"/>
  </p:normalViewPr>
  <p:slideViewPr>
    <p:cSldViewPr>
      <p:cViewPr varScale="1">
        <p:scale>
          <a:sx n="83" d="100"/>
          <a:sy n="83" d="100"/>
        </p:scale>
        <p:origin x="-658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3750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D0A71D4-06EC-479F-89BF-22A7B1FD1CE8}" type="datetime1">
              <a:rPr lang="it-IT" smtClean="0"/>
              <a:pPr rtl="0"/>
              <a:t>10/01/2024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3FEC2-19B9-4066-B861-C3B4351065E3}" type="datetime1">
              <a:rPr lang="it-IT" smtClean="0"/>
              <a:pPr/>
              <a:t>10/01/2024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it-IT" smtClean="0"/>
              <a:pPr rtl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516338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 dirty="0"/>
              <a:t>NOTA: per cambiare le immagini in questa diapositiva, selezionare un'immagine ed eliminarla. Quindi fare clic sull'icona Inserisci immagine nel segnaposto per inserire l'immagine desiderata.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it-IT" smtClean="0"/>
              <a:pPr rtl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88601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 dirty="0"/>
              <a:t>NOTA: per cambiare le immagini in questa diapositiva, selezionare un'immagine ed eliminarla. Quindi fare clic sull'icona Inserisci immagine nel segnaposto per inserire l'immagine desiderata.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it-IT" smtClean="0"/>
              <a:pPr rtl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727004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it-IT" smtClean="0"/>
              <a:pPr rtl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550989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it-IT" smtClean="0"/>
              <a:pPr rtl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273043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it-IT" smtClean="0"/>
              <a:pPr rtl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898985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it-IT" smtClean="0"/>
              <a:pPr rtl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302243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it-IT" smtClean="0"/>
              <a:pPr rtl="0"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733207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154451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ue immagin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7" name="Figura a mano libera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15" name="Segnaposto immagine 14" descr="Segnaposto vuoto per aggiungere un'immagine. Fare clic sul segnaposto e selezionare l'immagine che si vuole aggiungere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8" name="Figura a mano libera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19" name="Segnaposto immagine 18" descr="Segnaposto vuoto per aggiungere un'immagine. Fare clic sul segnaposto e selezionare l'immagine che si vuole aggiungere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0" name="Segnaposto testo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2037772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7" name="Figura a mano libera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15" name="Segnaposto immagine 14" descr="Segnaposto vuoto per aggiungere un'immagine. Fare clic sul segnaposto e selezionare l'immagine che si vuole aggiungere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8" name="Figura a mano libera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19" name="Segnaposto immagine 18" descr="Segnaposto vuoto per aggiungere un'immagine. Fare clic sul segnaposto e selezionare l'immagine che si vuole aggiungere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2" name="Figura a mano libera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13" name="Segnaposto immagine 12" descr="Segnaposto vuoto per aggiungere un'immagine. Fare clic sul segnaposto e selezionare l'immagine che si vuole aggiungere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1017792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nque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8" name="Figura a mano libera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9" name="Segnaposto immagine 8" descr="Segnaposto vuoto per aggiungere un'immagine. Fare clic sul segnaposto e selezionare l'immagine che si vuole aggiungere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0" name="Figura a mano libera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11" name="Segnaposto immagine 10" descr="Segnaposto vuoto per aggiungere un'immagine. Fare clic sul segnaposto e selezionare l'immagine che si vuole aggiungere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2" name="Figura a mano libera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13" name="Segnaposto immagine 12" descr="Segnaposto vuoto per aggiungere un'immagine. Fare clic sul segnaposto e selezionare l'immagine che si vuole aggiungere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4" name="Figura a mano libera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15" name="Segnaposto immagine 14" descr="Segnaposto vuoto per aggiungere un'immagine. Fare clic sul segnaposto e selezionare l'immagine che si vuole aggiungere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0" name="Figura a mano libera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21" name="Segnaposto immagine 20" descr="Segnaposto vuoto per aggiungere un'immagine. Fare clic sul segnaposto e selezionare l'immagine che si vuole aggiungere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864672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7743B1-1381-4493-80E0-0DCA669DD440}" type="datetime1">
              <a:rPr lang="it-IT" smtClean="0"/>
              <a:pPr/>
              <a:t>10/01/2024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443261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AF899A7-4A23-4751-9DE8-7E685E5C9846}" type="datetime1">
              <a:rPr lang="it-IT" smtClean="0"/>
              <a:pPr/>
              <a:t>10/01/2024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926244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B490BBD-3765-4B66-B1DC-7511FAB31BA4}" type="datetime1">
              <a:rPr lang="it-IT" smtClean="0"/>
              <a:pPr/>
              <a:t>10/01/2024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035739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2279508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48B8CD5-F130-4E80-9CE0-9CEE8DE46999}" type="datetime1">
              <a:rPr lang="it-IT" smtClean="0"/>
              <a:pPr/>
              <a:t>10/01/2024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625302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67A1885-6065-44A8-9BA7-AEDCFC7C7034}" type="datetime1">
              <a:rPr lang="it-IT" smtClean="0"/>
              <a:pPr/>
              <a:t>10/01/2024</a:t>
            </a:fld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900086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5CAFD41-DF81-4C4B-B329-B26B5B57DFE5}" type="datetime1">
              <a:rPr lang="it-IT" smtClean="0"/>
              <a:pPr/>
              <a:t>10/01/2024</a:t>
            </a:fld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645025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4430BF2-CD95-4BD9-BDE2-E7F0D4F0B729}" type="datetime1">
              <a:rPr lang="it-IT" smtClean="0"/>
              <a:pPr/>
              <a:t>10/01/2024</a:t>
            </a:fld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580071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190B617-106B-4B5F-A32B-484A885FD392}" type="datetime1">
              <a:rPr lang="it-IT" smtClean="0"/>
              <a:pPr/>
              <a:t>10/01/2024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807354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igura a mano libera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12" name="Segnaposto immagine 11" descr="Segnaposto vuoto per aggiungere un'immagine. Fare clic sul segnaposto e selezionare l'immagine che si vuole aggiungere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275E0CF-FD92-46B1-B599-0449A48E8749}" type="datetime1">
              <a:rPr lang="it-IT" smtClean="0"/>
              <a:pPr/>
              <a:t>10/01/2024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651318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04B30A1A-DDB9-4C49-A845-004AD5707E4D}" type="datetime1">
              <a:rPr lang="it-IT" smtClean="0"/>
              <a:pPr/>
              <a:t>10/01/2024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icvaltagliamento.edu.it/istituto/regolamento-istituto/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nuvola.madisoft.it/login" TargetMode="Externa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nica.istruzione.gov.it/it/orientamento/iscrizion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ica.istruzione.gov.it/it/orientamento/iscrizioni" TargetMode="External"/><Relationship Id="rId2" Type="http://schemas.openxmlformats.org/officeDocument/2006/relationships/hyperlink" Target="https://unica.istruzione.gov.it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4">
            <a:extLst>
              <a:ext uri="{FF2B5EF4-FFF2-40B4-BE49-F238E27FC236}">
                <a16:creationId xmlns:a16="http://schemas.microsoft.com/office/drawing/2014/main" xmlns="" id="{F0857E0B-5F32-491A-8754-B225A6BE894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2398" y="357166"/>
            <a:ext cx="2443492" cy="210934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90500"/>
          </a:effectLst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xmlns="" id="{067F0B00-522A-459D-8E3B-992E75D70ACD}"/>
              </a:ext>
            </a:extLst>
          </p:cNvPr>
          <p:cNvSpPr txBox="1">
            <a:spLocks/>
          </p:cNvSpPr>
          <p:nvPr/>
        </p:nvSpPr>
        <p:spPr>
          <a:xfrm>
            <a:off x="2666976" y="2643182"/>
            <a:ext cx="7019778" cy="2214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ISTITUTO COMPRENSIVO </a:t>
            </a:r>
            <a:b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</a:b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“VAL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TAGLIAMENTO”</a:t>
            </a:r>
          </a:p>
          <a:p>
            <a:pPr algn="ctr"/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SCUOLA PRIMARIA </a:t>
            </a:r>
          </a:p>
          <a:p>
            <a:pPr algn="ctr"/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SEDE </a:t>
            </a: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DI SAURIS</a:t>
            </a:r>
          </a:p>
        </p:txBody>
      </p:sp>
      <p:sp>
        <p:nvSpPr>
          <p:cNvPr id="11" name="CasellaDiTesto 5">
            <a:extLst>
              <a:ext uri="{FF2B5EF4-FFF2-40B4-BE49-F238E27FC236}">
                <a16:creationId xmlns:a16="http://schemas.microsoft.com/office/drawing/2014/main" xmlns="" id="{0D11FD58-530E-42DC-B972-E4A74EFBB7ED}"/>
              </a:ext>
            </a:extLst>
          </p:cNvPr>
          <p:cNvSpPr/>
          <p:nvPr/>
        </p:nvSpPr>
        <p:spPr>
          <a:xfrm>
            <a:off x="5273803" y="6238790"/>
            <a:ext cx="2092281" cy="46655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400" b="1" i="0" u="none" strike="noStrike" kern="1200" spc="0" baseline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A.S. 2024-2025</a:t>
            </a:r>
          </a:p>
        </p:txBody>
      </p:sp>
      <p:pic>
        <p:nvPicPr>
          <p:cNvPr id="6" name="Immagine 5" descr="Immagine che contiene testo, schermata, grafica, Elementi grafici&#10;&#10;Descrizione generata automaticamente">
            <a:extLst>
              <a:ext uri="{FF2B5EF4-FFF2-40B4-BE49-F238E27FC236}">
                <a16:creationId xmlns:a16="http://schemas.microsoft.com/office/drawing/2014/main" xmlns="" id="{A2CEBDF2-165A-2802-81F9-0E8412BE6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1422" y="142852"/>
            <a:ext cx="3998342" cy="189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804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D8C30C2E-D313-4E85-9680-E836D329ACC0}"/>
              </a:ext>
            </a:extLst>
          </p:cNvPr>
          <p:cNvSpPr txBox="1"/>
          <p:nvPr/>
        </p:nvSpPr>
        <p:spPr>
          <a:xfrm>
            <a:off x="1127448" y="972124"/>
            <a:ext cx="8160568" cy="4290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150000"/>
              </a:lnSpc>
              <a:spcBef>
                <a:spcPts val="480"/>
              </a:spcBef>
              <a:buClr>
                <a:srgbClr val="AA2B1E"/>
              </a:buClr>
              <a:buSzPct val="85000"/>
              <a:buFont typeface="Brush Script MT" pitchFamily="64"/>
              <a:buChar char="O"/>
            </a:pPr>
            <a:r>
              <a:rPr lang="it-IT" sz="2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Musica con esperto esterno del Coro </a:t>
            </a:r>
            <a:r>
              <a:rPr lang="it-IT" sz="24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Zahre</a:t>
            </a:r>
            <a:endParaRPr lang="it-IT" sz="2400" b="1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>
              <a:lnSpc>
                <a:spcPct val="150000"/>
              </a:lnSpc>
              <a:spcBef>
                <a:spcPts val="480"/>
              </a:spcBef>
              <a:buClr>
                <a:srgbClr val="AA2B1E"/>
              </a:buClr>
              <a:buSzPct val="85000"/>
              <a:buFont typeface="Brush Script MT" pitchFamily="64"/>
              <a:buChar char="O"/>
            </a:pPr>
            <a:r>
              <a:rPr lang="it-IT" sz="2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Lingua e cultura locale con esperto esterno </a:t>
            </a:r>
          </a:p>
          <a:p>
            <a:pPr marL="0" lvl="0" indent="0">
              <a:lnSpc>
                <a:spcPct val="150000"/>
              </a:lnSpc>
              <a:spcBef>
                <a:spcPts val="480"/>
              </a:spcBef>
              <a:buClr>
                <a:srgbClr val="AA2B1E"/>
              </a:buClr>
              <a:buSzPct val="85000"/>
              <a:buFont typeface="Brush Script MT" pitchFamily="64"/>
              <a:buChar char="O"/>
            </a:pPr>
            <a:r>
              <a:rPr lang="it-IT" sz="2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Corso di sci in collaborazione con lo Sci Club Sauris</a:t>
            </a:r>
          </a:p>
          <a:p>
            <a:pPr marL="0" lvl="0" indent="0">
              <a:lnSpc>
                <a:spcPct val="150000"/>
              </a:lnSpc>
              <a:spcBef>
                <a:spcPts val="480"/>
              </a:spcBef>
              <a:buClr>
                <a:srgbClr val="AA2B1E"/>
              </a:buClr>
              <a:buSzPct val="85000"/>
              <a:buFont typeface="Brush Script MT" pitchFamily="64"/>
              <a:buChar char="O"/>
            </a:pPr>
            <a:r>
              <a:rPr lang="it-IT" sz="2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Educazione Motoria </a:t>
            </a:r>
            <a:r>
              <a:rPr lang="it-IT" sz="24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anche con la presenza dell’insegnante </a:t>
            </a:r>
            <a:r>
              <a:rPr lang="it-IT" sz="24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esperto</a:t>
            </a:r>
          </a:p>
          <a:p>
            <a:pPr marL="0" lvl="0" indent="0">
              <a:lnSpc>
                <a:spcPct val="150000"/>
              </a:lnSpc>
              <a:spcBef>
                <a:spcPts val="480"/>
              </a:spcBef>
              <a:buClr>
                <a:srgbClr val="AA2B1E"/>
              </a:buClr>
              <a:buSzPct val="85000"/>
              <a:buFont typeface="Brush Script MT" pitchFamily="64"/>
              <a:buChar char="O"/>
            </a:pPr>
            <a:r>
              <a:rPr lang="it-IT" sz="24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Potenziamento </a:t>
            </a:r>
            <a:r>
              <a:rPr lang="it-IT" sz="2400" b="1" i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coding</a:t>
            </a:r>
            <a:r>
              <a:rPr lang="it-IT" sz="24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 robotica</a:t>
            </a:r>
            <a:endParaRPr lang="it-IT" sz="2400" b="1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>
              <a:lnSpc>
                <a:spcPct val="150000"/>
              </a:lnSpc>
              <a:spcBef>
                <a:spcPts val="480"/>
              </a:spcBef>
              <a:buClr>
                <a:srgbClr val="AA2B1E"/>
              </a:buClr>
              <a:buSzPct val="85000"/>
              <a:buFont typeface="Brush Script MT" pitchFamily="64"/>
              <a:buChar char="O"/>
            </a:pPr>
            <a:r>
              <a:rPr lang="it-IT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Uscite e visite </a:t>
            </a:r>
            <a:r>
              <a:rPr lang="it-IT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didattiche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64DFF804-E07B-4183-9F85-BE24CF7F62DD}"/>
              </a:ext>
            </a:extLst>
          </p:cNvPr>
          <p:cNvSpPr txBox="1"/>
          <p:nvPr/>
        </p:nvSpPr>
        <p:spPr>
          <a:xfrm>
            <a:off x="2135560" y="260648"/>
            <a:ext cx="2531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 ATTIVITÀ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DD8D083A-CE66-438B-9641-7FFC0EC87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9057" y="0"/>
            <a:ext cx="3096903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7739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2">
            <a:extLst>
              <a:ext uri="{FF2B5EF4-FFF2-40B4-BE49-F238E27FC236}">
                <a16:creationId xmlns:a16="http://schemas.microsoft.com/office/drawing/2014/main" xmlns="" id="{1B6BCE50-46F5-4D3A-9588-8A0711AFF1B3}"/>
              </a:ext>
            </a:extLst>
          </p:cNvPr>
          <p:cNvSpPr txBox="1">
            <a:spLocks/>
          </p:cNvSpPr>
          <p:nvPr/>
        </p:nvSpPr>
        <p:spPr>
          <a:xfrm>
            <a:off x="1440078" y="188640"/>
            <a:ext cx="11136642" cy="5976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480"/>
              </a:spcBef>
            </a:pPr>
            <a:r>
              <a:rPr lang="it-IT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/>
              </a:rPr>
              <a:t> Continuità con la scuola dell’infanzia e la scuola primaria</a:t>
            </a:r>
          </a:p>
          <a:p>
            <a:pPr marL="0" indent="0">
              <a:lnSpc>
                <a:spcPct val="150000"/>
              </a:lnSpc>
              <a:spcBef>
                <a:spcPts val="480"/>
              </a:spcBef>
            </a:pPr>
            <a:r>
              <a:rPr lang="it-IT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/>
              </a:rPr>
              <a:t> Progetto «Settimana sulla neve</a:t>
            </a:r>
            <a:r>
              <a:rPr lang="it-IT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/>
              </a:rPr>
              <a:t>»</a:t>
            </a:r>
          </a:p>
          <a:p>
            <a:pPr marL="0" indent="0">
              <a:lnSpc>
                <a:spcPct val="150000"/>
              </a:lnSpc>
              <a:spcBef>
                <a:spcPts val="480"/>
              </a:spcBef>
            </a:pPr>
            <a:r>
              <a:rPr lang="it-IT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/>
              </a:rPr>
              <a:t>Progetto “Sentieri che io scopro” valorizzazione lingue minoritarie</a:t>
            </a:r>
            <a:endParaRPr lang="it-IT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/>
            </a:endParaRPr>
          </a:p>
          <a:p>
            <a:pPr marL="0" indent="0">
              <a:lnSpc>
                <a:spcPct val="150000"/>
              </a:lnSpc>
              <a:spcBef>
                <a:spcPts val="480"/>
              </a:spcBef>
              <a:buNone/>
            </a:pPr>
            <a:endParaRPr lang="it-IT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/>
            </a:endParaRPr>
          </a:p>
          <a:p>
            <a:pPr marL="0" indent="0">
              <a:spcBef>
                <a:spcPts val="480"/>
              </a:spcBef>
              <a:buFont typeface="Arial" panose="020B0604020202020204" pitchFamily="34" charset="0"/>
              <a:buNone/>
            </a:pPr>
            <a:endParaRPr lang="it-IT" sz="1800" dirty="0">
              <a:latin typeface="Comic Sans MS" pitchFamily="66"/>
            </a:endParaRPr>
          </a:p>
          <a:p>
            <a:pPr marL="0" indent="0">
              <a:spcBef>
                <a:spcPts val="480"/>
              </a:spcBef>
              <a:buFont typeface="Arial" panose="020B0604020202020204" pitchFamily="34" charset="0"/>
              <a:buNone/>
            </a:pPr>
            <a:endParaRPr lang="it-IT" sz="1800" dirty="0">
              <a:latin typeface="Comic Sans MS" pitchFamily="66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776CC363-090F-42ED-A277-DFA95BC8253E}"/>
              </a:ext>
            </a:extLst>
          </p:cNvPr>
          <p:cNvSpPr txBox="1"/>
          <p:nvPr/>
        </p:nvSpPr>
        <p:spPr>
          <a:xfrm rot="1925106">
            <a:off x="8130503" y="3282844"/>
            <a:ext cx="3670236" cy="646331"/>
          </a:xfrm>
          <a:prstGeom prst="rect">
            <a:avLst/>
          </a:prstGeom>
          <a:noFill/>
          <a:effectLst>
            <a:glow rad="139700">
              <a:srgbClr val="FFFF00">
                <a:alpha val="83000"/>
              </a:srgbClr>
            </a:glow>
          </a:effectLst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ALTRE ATTIVITÀ</a:t>
            </a:r>
          </a:p>
        </p:txBody>
      </p:sp>
    </p:spTree>
    <p:extLst>
      <p:ext uri="{BB962C8B-B14F-4D97-AF65-F5344CB8AC3E}">
        <p14:creationId xmlns:p14="http://schemas.microsoft.com/office/powerpoint/2010/main" xmlns="" val="3093572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8046E7AC-793D-4A31-9709-09966246C000}"/>
              </a:ext>
            </a:extLst>
          </p:cNvPr>
          <p:cNvSpPr txBox="1"/>
          <p:nvPr/>
        </p:nvSpPr>
        <p:spPr>
          <a:xfrm>
            <a:off x="191344" y="620688"/>
            <a:ext cx="11809312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PATTO DI CORRESPONSABILITA' TRA SCUOLA E FAMIGLIA</a:t>
            </a:r>
          </a:p>
          <a:p>
            <a:pPr algn="ctr"/>
            <a:r>
              <a:rPr lang="it-IT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/>
            </a:r>
            <a:br>
              <a:rPr lang="it-IT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it-IT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(vedi allegato)</a:t>
            </a:r>
          </a:p>
          <a:p>
            <a:pPr algn="ctr"/>
            <a:endParaRPr lang="it-IT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ctr"/>
            <a:r>
              <a:rPr lang="it-IT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hlinkClick r:id="rId2"/>
              </a:rPr>
              <a:t>https://icvaltagliamento.edu.it/istituto/regolamento-istituto/</a:t>
            </a:r>
            <a:endParaRPr lang="it-IT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ctr"/>
            <a:endParaRPr lang="it-IT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6C6BCFF3-42BC-4EB0-8DDF-0CDA7134A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20881">
            <a:off x="5206641" y="3658585"/>
            <a:ext cx="3491656" cy="3015521"/>
          </a:xfrm>
          <a:prstGeom prst="rect">
            <a:avLst/>
          </a:prstGeo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xmlns="" val="2774024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xmlns="" id="{29E37509-9308-4F44-9936-F64CD81CE882}"/>
              </a:ext>
            </a:extLst>
          </p:cNvPr>
          <p:cNvSpPr txBox="1">
            <a:spLocks/>
          </p:cNvSpPr>
          <p:nvPr/>
        </p:nvSpPr>
        <p:spPr>
          <a:xfrm>
            <a:off x="5807968" y="2492896"/>
            <a:ext cx="3203004" cy="13073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Il Registro</a:t>
            </a:r>
          </a:p>
          <a:p>
            <a:pPr algn="ctr"/>
            <a:r>
              <a:rPr lang="it-IT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Elettronico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xmlns="" id="{FDE61EE2-DB9D-4F6D-8C92-59106B1557B8}"/>
              </a:ext>
            </a:extLst>
          </p:cNvPr>
          <p:cNvSpPr txBox="1">
            <a:spLocks/>
          </p:cNvSpPr>
          <p:nvPr/>
        </p:nvSpPr>
        <p:spPr>
          <a:xfrm>
            <a:off x="479376" y="5190316"/>
            <a:ext cx="10873208" cy="1997815"/>
          </a:xfrm>
          <a:prstGeom prst="rect">
            <a:avLst/>
          </a:prstGeom>
        </p:spPr>
        <p:txBody>
          <a:bodyPr vert="horz" lIns="90004" tIns="44997" rIns="90004" bIns="44997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hlinkClick r:id="rId2"/>
              </a:rPr>
              <a:t>https://nuvola.madisoft.it/login</a:t>
            </a:r>
            <a:endParaRPr lang="it-IT" sz="2400" b="1" dirty="0">
              <a:solidFill>
                <a:srgbClr val="00206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La scuola registra tutta l’attività didattica sul registro elettronico visibile dalle famiglie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5BDD2B2C-9E40-411E-A02B-203AD55461B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11423" y="1982665"/>
            <a:ext cx="3744417" cy="204873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xmlns="" val="1629240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xmlns="" id="{1FEB666E-CC1C-4C44-94AF-FB56744901A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911424" y="2204864"/>
            <a:ext cx="3744380" cy="163276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xmlns="" id="{46667101-30A2-41DC-99B8-F4F1522C94CD}"/>
              </a:ext>
            </a:extLst>
          </p:cNvPr>
          <p:cNvSpPr/>
          <p:nvPr/>
        </p:nvSpPr>
        <p:spPr>
          <a:xfrm>
            <a:off x="565177" y="5517232"/>
            <a:ext cx="11061646" cy="43204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61200" tIns="30595" rIns="61200" bIns="30595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23957" algn="l"/>
                <a:tab pos="1447915" algn="l"/>
                <a:tab pos="2171882" algn="l"/>
                <a:tab pos="2895475" algn="l"/>
                <a:tab pos="3619442" algn="l"/>
                <a:tab pos="4343400" algn="l"/>
                <a:tab pos="5067357" algn="l"/>
                <a:tab pos="579131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 i="0" u="none" strike="noStrike" kern="1200" cap="none" spc="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Potrete visualizzare in qualsiasi momento le assenze… e</a:t>
            </a:r>
            <a:r>
              <a:rPr lang="it-IT" sz="2000" b="1" i="0" u="none" strike="noStrike" kern="1200" cap="none" spc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ovviamente i voti dei vostri figli</a:t>
            </a:r>
            <a:endParaRPr lang="it-IT" sz="2000" b="1" i="0" u="none" strike="noStrike" kern="1200" cap="none" spc="0" baseline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xmlns="" id="{95D4188D-FCC9-405D-A848-4741398A172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47800" y="2204864"/>
            <a:ext cx="3816552" cy="168598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xmlns="" val="3409003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>
            <a:extLst>
              <a:ext uri="{FF2B5EF4-FFF2-40B4-BE49-F238E27FC236}">
                <a16:creationId xmlns:a16="http://schemas.microsoft.com/office/drawing/2014/main" xmlns="" id="{46667101-30A2-41DC-99B8-F4F1522C94CD}"/>
              </a:ext>
            </a:extLst>
          </p:cNvPr>
          <p:cNvSpPr/>
          <p:nvPr/>
        </p:nvSpPr>
        <p:spPr>
          <a:xfrm>
            <a:off x="912548" y="5517232"/>
            <a:ext cx="11061646" cy="43204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61200" tIns="30595" rIns="61200" bIns="30595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23957" algn="l"/>
                <a:tab pos="1447915" algn="l"/>
                <a:tab pos="2171882" algn="l"/>
                <a:tab pos="2895475" algn="l"/>
                <a:tab pos="3619442" algn="l"/>
                <a:tab pos="4343400" algn="l"/>
                <a:tab pos="5067357" algn="l"/>
                <a:tab pos="579131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i="0" u="none" strike="noStrike" kern="1200" cap="none" spc="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Potrete visualizzare gli argomenti di lezione e  i</a:t>
            </a:r>
            <a:r>
              <a:rPr lang="it-IT" sz="2400" b="1" i="0" u="none" strike="noStrike" kern="1200" cap="none" spc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compiti assegnati, prenotare i colloqui, inserire e scaricare materiali….</a:t>
            </a:r>
            <a:endParaRPr lang="it-IT" sz="2400" b="1" i="0" u="none" strike="noStrike" kern="1200" cap="none" spc="0" baseline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xmlns="" id="{20F97BDD-E83A-4AF2-B218-419EDD58745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911424" y="2276872"/>
            <a:ext cx="3726284" cy="17816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DAC9935C-3026-487B-986B-036F811A50CB}"/>
              </a:ext>
            </a:extLst>
          </p:cNvPr>
          <p:cNvSpPr txBox="1"/>
          <p:nvPr/>
        </p:nvSpPr>
        <p:spPr>
          <a:xfrm>
            <a:off x="5533729" y="2644489"/>
            <a:ext cx="3462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 molto altro ancora…</a:t>
            </a:r>
          </a:p>
        </p:txBody>
      </p:sp>
    </p:spTree>
    <p:extLst>
      <p:ext uri="{BB962C8B-B14F-4D97-AF65-F5344CB8AC3E}">
        <p14:creationId xmlns:p14="http://schemas.microsoft.com/office/powerpoint/2010/main" xmlns="" val="3134087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immagine 7">
            <a:extLst>
              <a:ext uri="{FF2B5EF4-FFF2-40B4-BE49-F238E27FC236}">
                <a16:creationId xmlns:a16="http://schemas.microsoft.com/office/drawing/2014/main" xmlns="" id="{B0594989-496F-91A6-D556-E7E92CCC0A0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75289" t="15035" r="-845" b="20212"/>
          <a:stretch/>
        </p:blipFill>
        <p:spPr>
          <a:xfrm>
            <a:off x="1199456" y="1178238"/>
            <a:ext cx="3299153" cy="3672408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C669D661-642F-5242-AE82-CBFE4B4C55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7408" y="5440062"/>
            <a:ext cx="10346578" cy="1207283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it-IT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Gli alunni avranno a disposizione </a:t>
            </a:r>
            <a:r>
              <a:rPr lang="it-IT" sz="2000" b="1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 casella di posta dedicata </a:t>
            </a:r>
            <a:r>
              <a:rPr lang="it-IT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la </a:t>
            </a:r>
            <a:r>
              <a:rPr lang="it-IT" sz="2000" b="1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 suite</a:t>
            </a:r>
            <a:r>
              <a:rPr lang="it-IT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che comprende anche </a:t>
            </a:r>
            <a:r>
              <a:rPr lang="it-IT" sz="2000" b="1" u="sng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Classroom</a:t>
            </a:r>
            <a:r>
              <a:rPr lang="it-IT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per scambiare materiali, scaricare e caricare documenti e attività.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F0B4ED6D-FA60-FB26-9273-F8DAFA544F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" t="14299" r="72428" b="22303"/>
          <a:stretch/>
        </p:blipFill>
        <p:spPr>
          <a:xfrm>
            <a:off x="5735960" y="1178238"/>
            <a:ext cx="3274130" cy="350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5275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21102310-6EA4-4DC8-A040-F43B08B56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9471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>
            <a:extLst>
              <a:ext uri="{FF2B5EF4-FFF2-40B4-BE49-F238E27FC236}">
                <a16:creationId xmlns:a16="http://schemas.microsoft.com/office/drawing/2014/main" xmlns="" id="{333039EF-ADAB-41CF-8C40-7A9236D4C68C}"/>
              </a:ext>
            </a:extLst>
          </p:cNvPr>
          <p:cNvSpPr txBox="1">
            <a:spLocks/>
          </p:cNvSpPr>
          <p:nvPr/>
        </p:nvSpPr>
        <p:spPr>
          <a:xfrm>
            <a:off x="1127448" y="2856600"/>
            <a:ext cx="4968552" cy="1144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MODALITÀ </a:t>
            </a:r>
          </a:p>
          <a:p>
            <a:pPr algn="ctr"/>
            <a:r>
              <a:rPr lang="it-IT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DI ISCRIZIONE</a:t>
            </a:r>
          </a:p>
          <a:p>
            <a:endParaRPr lang="it-IT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xmlns="" id="{FE7247F2-5A85-4FFC-88FB-E214E66F0D06}"/>
              </a:ext>
            </a:extLst>
          </p:cNvPr>
          <p:cNvSpPr txBox="1"/>
          <p:nvPr/>
        </p:nvSpPr>
        <p:spPr>
          <a:xfrm>
            <a:off x="6456040" y="1844824"/>
            <a:ext cx="5159321" cy="258965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4" tIns="156464" rIns="156464" bIns="156464" numCol="1" spcCol="1270" rtlCol="0" anchor="t" anchorCtr="0">
            <a:noAutofit/>
          </a:bodyPr>
          <a:lstStyle/>
          <a:p>
            <a:r>
              <a:rPr lang="it-IT" sz="2400" dirty="0">
                <a:solidFill>
                  <a:srgbClr val="000000"/>
                </a:solidFill>
                <a:latin typeface="DejaVuSans"/>
              </a:rPr>
              <a:t>Attraverso il </a:t>
            </a:r>
            <a:r>
              <a:rPr lang="it-IT" sz="2400" b="0" i="0" dirty="0">
                <a:solidFill>
                  <a:srgbClr val="000000"/>
                </a:solidFill>
                <a:effectLst/>
                <a:latin typeface="DejaVuSans"/>
              </a:rPr>
              <a:t>sistema di iscrizioni on line all’interno della Piattaforma Unica, sezione “Orientamento” (</a:t>
            </a:r>
            <a:r>
              <a:rPr lang="it-IT" sz="2400" b="0" i="0" dirty="0">
                <a:solidFill>
                  <a:srgbClr val="000000"/>
                </a:solidFill>
                <a:effectLst/>
                <a:latin typeface="DejaVuSans"/>
                <a:hlinkClick r:id="rId3"/>
              </a:rPr>
              <a:t>https://unica.istruzione.gov.it/it/orientamento/iscrizioni</a:t>
            </a:r>
            <a:r>
              <a:rPr lang="it-IT" sz="2400" b="0" i="0" dirty="0">
                <a:solidFill>
                  <a:srgbClr val="000000"/>
                </a:solidFill>
                <a:effectLst/>
                <a:latin typeface="DejaVuSans"/>
              </a:rPr>
              <a:t> )</a:t>
            </a:r>
            <a:endParaRPr lang="it-IT" sz="2400" b="1" kern="1200" noProof="0" dirty="0">
              <a:solidFill>
                <a:schemeClr val="tx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xmlns="" id="{0FD6EB7A-7C3C-4ABB-B598-CBC1CE7BB47F}"/>
              </a:ext>
            </a:extLst>
          </p:cNvPr>
          <p:cNvSpPr txBox="1"/>
          <p:nvPr/>
        </p:nvSpPr>
        <p:spPr>
          <a:xfrm>
            <a:off x="2135560" y="260648"/>
            <a:ext cx="4968553" cy="114480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4" tIns="156464" rIns="156464" bIns="156464" numCol="1" spcCol="1270" rtlCol="0" anchor="ctr" anchorCtr="0">
            <a:noAutofit/>
          </a:bodyPr>
          <a:lstStyle/>
          <a:p>
            <a:pPr marL="0" lvl="1" algn="ctr" defTabSz="9779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it-IT" b="1" dirty="0"/>
              <a:t>dalle ore 8:00 del giorno 18 gennaio 2024</a:t>
            </a:r>
          </a:p>
          <a:p>
            <a:pPr marL="0" lvl="1" algn="ctr" defTabSz="9779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it-IT" b="1" dirty="0"/>
              <a:t>alle ore 20:00 del 10 febbraio 2024</a:t>
            </a:r>
            <a:endParaRPr lang="it-IT" sz="1600" b="1" i="0" dirty="0">
              <a:solidFill>
                <a:srgbClr val="20212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893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C3E3C518-D96D-4FC4-9DFE-E6202C53E5AF}"/>
              </a:ext>
            </a:extLst>
          </p:cNvPr>
          <p:cNvSpPr txBox="1"/>
          <p:nvPr/>
        </p:nvSpPr>
        <p:spPr>
          <a:xfrm>
            <a:off x="623392" y="548680"/>
            <a:ext cx="1094521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solidFill>
                  <a:srgbClr val="000000"/>
                </a:solidFill>
                <a:latin typeface="DejaVuSans"/>
              </a:rPr>
              <a:t>I</a:t>
            </a:r>
            <a:r>
              <a:rPr lang="it-IT" sz="2400" b="0" i="0" dirty="0">
                <a:solidFill>
                  <a:srgbClr val="000000"/>
                </a:solidFill>
                <a:effectLst/>
                <a:latin typeface="DejaVuSans"/>
              </a:rPr>
              <a:t> genitori e gli esercenti la responsabilità genitoriale (affidatari, tutori):</a:t>
            </a:r>
          </a:p>
          <a:p>
            <a:pPr algn="just"/>
            <a:r>
              <a:rPr lang="it-IT" sz="2400" b="0" i="0" dirty="0">
                <a:solidFill>
                  <a:srgbClr val="000000"/>
                </a:solidFill>
                <a:effectLst/>
                <a:latin typeface="DejaVuSans"/>
              </a:rPr>
              <a:t>- individuano la scuola d’interesse tramite il servizio “Scuola in Chiaro” presente sulla piattaforma Unica (</a:t>
            </a:r>
            <a:r>
              <a:rPr lang="it-IT" sz="2400" b="0" i="0" dirty="0">
                <a:solidFill>
                  <a:srgbClr val="000000"/>
                </a:solidFill>
                <a:effectLst/>
                <a:latin typeface="DejaVuSans"/>
                <a:hlinkClick r:id="rId2"/>
              </a:rPr>
              <a:t>https://unica.istruzione.gov.it</a:t>
            </a:r>
            <a:r>
              <a:rPr lang="it-IT" sz="2400" b="0" i="0" dirty="0">
                <a:solidFill>
                  <a:srgbClr val="000000"/>
                </a:solidFill>
                <a:effectLst/>
                <a:latin typeface="DejaVuSans"/>
              </a:rPr>
              <a:t> )</a:t>
            </a:r>
          </a:p>
          <a:p>
            <a:pPr algn="just"/>
            <a:r>
              <a:rPr lang="it-IT" sz="2400" b="0" i="0" dirty="0">
                <a:solidFill>
                  <a:srgbClr val="000000"/>
                </a:solidFill>
                <a:effectLst/>
                <a:latin typeface="DejaVuSans"/>
              </a:rPr>
              <a:t>- accedono al sistema di iscrizioni on line all’interno della Piattaforma Unica, sezione “Orientamento</a:t>
            </a:r>
            <a:r>
              <a:rPr lang="it-IT" sz="2400" b="0" i="0" dirty="0" smtClean="0">
                <a:solidFill>
                  <a:srgbClr val="000000"/>
                </a:solidFill>
                <a:effectLst/>
                <a:latin typeface="DejaVuSans"/>
              </a:rPr>
              <a:t>”(</a:t>
            </a:r>
            <a:r>
              <a:rPr lang="it-IT" sz="2400" b="0" i="0" dirty="0">
                <a:solidFill>
                  <a:srgbClr val="000000"/>
                </a:solidFill>
                <a:effectLst/>
                <a:latin typeface="DejaVuSans"/>
                <a:hlinkClick r:id="rId3"/>
              </a:rPr>
              <a:t>https://unica.istruzione.gov.it/it/orientamento/iscrizioni</a:t>
            </a:r>
            <a:r>
              <a:rPr lang="it-IT" sz="2400" b="0" i="0" dirty="0">
                <a:solidFill>
                  <a:srgbClr val="000000"/>
                </a:solidFill>
                <a:effectLst/>
                <a:latin typeface="DejaVuSans"/>
              </a:rPr>
              <a:t> ), utilizzando le proprie credenziali SPID (Sistema Pubblico di Identità Digitale), CIE (Carta di Identità Elettronica), CNS (Carta Nazionale dei Servizi) o </a:t>
            </a:r>
            <a:r>
              <a:rPr lang="it-IT" sz="2400" b="0" i="0" dirty="0" err="1">
                <a:solidFill>
                  <a:srgbClr val="000000"/>
                </a:solidFill>
                <a:effectLst/>
                <a:latin typeface="DejaVuSans"/>
              </a:rPr>
              <a:t>eIDAS</a:t>
            </a:r>
            <a:r>
              <a:rPr lang="it-IT" sz="2400" b="0" i="0" dirty="0">
                <a:solidFill>
                  <a:srgbClr val="000000"/>
                </a:solidFill>
                <a:effectLst/>
                <a:latin typeface="DejaVuSans"/>
              </a:rPr>
              <a:t> (electronic </a:t>
            </a:r>
            <a:r>
              <a:rPr lang="it-IT" sz="2400" b="0" i="0" dirty="0" err="1">
                <a:solidFill>
                  <a:srgbClr val="000000"/>
                </a:solidFill>
                <a:effectLst/>
                <a:latin typeface="DejaVuSans"/>
              </a:rPr>
              <a:t>Identification</a:t>
            </a:r>
            <a:r>
              <a:rPr lang="it-IT" sz="2400" b="0" i="0" dirty="0">
                <a:solidFill>
                  <a:srgbClr val="000000"/>
                </a:solidFill>
                <a:effectLst/>
                <a:latin typeface="DejaVuSans"/>
              </a:rPr>
              <a:t> Authentication and Signature)</a:t>
            </a:r>
          </a:p>
          <a:p>
            <a:pPr algn="just"/>
            <a:r>
              <a:rPr lang="it-IT" sz="2400" b="0" i="0" dirty="0">
                <a:solidFill>
                  <a:srgbClr val="000000"/>
                </a:solidFill>
                <a:effectLst/>
                <a:latin typeface="DejaVuSans"/>
              </a:rPr>
              <a:t>- compilano la domanda in tutte le sue parti, mediante il modulo on line</a:t>
            </a:r>
          </a:p>
          <a:p>
            <a:pPr algn="just"/>
            <a:r>
              <a:rPr lang="it-IT" sz="2400" b="0" i="0" dirty="0">
                <a:solidFill>
                  <a:srgbClr val="000000"/>
                </a:solidFill>
                <a:effectLst/>
                <a:latin typeface="DejaVuSans"/>
              </a:rPr>
              <a:t>- dopo la conferma dell’accettazione della domanda di iscrizione, procedono all’inoltro della documentazione richiesta da parte della scuola tramite la sezione di gestione documentale presente all’interno della Piattaforma Unica</a:t>
            </a:r>
            <a:r>
              <a:rPr lang="it-IT" sz="2400" dirty="0"/>
              <a:t> </a:t>
            </a:r>
            <a:endParaRPr lang="it-IT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4731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D2872371-EE0E-4B02-8FCB-ED7F825BEC30}"/>
              </a:ext>
            </a:extLst>
          </p:cNvPr>
          <p:cNvSpPr txBox="1"/>
          <p:nvPr/>
        </p:nvSpPr>
        <p:spPr>
          <a:xfrm>
            <a:off x="911424" y="476672"/>
            <a:ext cx="10441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</a:t>
            </a:r>
            <a:r>
              <a:rPr lang="it-IT" sz="1800" b="0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er ogni plesso di </a:t>
            </a:r>
            <a:r>
              <a:rPr lang="it-IT" sz="1800" b="1" i="0" u="none" strike="noStrike" kern="1200" cap="none" spc="0" baseline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scuola</a:t>
            </a:r>
            <a:r>
              <a:rPr lang="it-IT" sz="1800" b="0" i="0" u="none" strike="noStrike" kern="1200" cap="none" spc="0" baseline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it-IT" sz="1800" b="1" i="0" u="none" strike="noStrike" kern="1200" cap="none" spc="0" baseline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primaria </a:t>
            </a:r>
            <a:r>
              <a:rPr lang="it-IT" sz="1800" b="0" i="0" u="none" strike="noStrike" kern="1200" cap="none" spc="0" baseline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dell’Istituto</a:t>
            </a:r>
            <a:r>
              <a:rPr lang="it-IT" sz="1800" b="0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sarà disponibile il relativo modulo d’iscrizione con l’indicazione dei tempi scuola e dei servizi offerti.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C24EB55E-603B-4722-BEB5-A8740A3B49FF}"/>
              </a:ext>
            </a:extLst>
          </p:cNvPr>
          <p:cNvSpPr txBox="1"/>
          <p:nvPr/>
        </p:nvSpPr>
        <p:spPr>
          <a:xfrm>
            <a:off x="1583668" y="1982450"/>
            <a:ext cx="9384704" cy="2339102"/>
          </a:xfrm>
          <a:prstGeom prst="rect">
            <a:avLst/>
          </a:prstGeom>
          <a:solidFill>
            <a:srgbClr val="002060">
              <a:alpha val="16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 i="0" u="sng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</a:t>
            </a:r>
            <a:r>
              <a:rPr lang="it-IT" sz="1800" b="1" i="0" u="sng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NSEGNAMENTO DELLA RELIGIONE CATTOLICA E ATTIVITÀ ALTERNATIVE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 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La facoltà di avvalersi o non avvalersi dell’insegnamento della religione cattolica </a:t>
            </a:r>
            <a:r>
              <a:rPr lang="it-IT" sz="1800" b="1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viene esercitata dai genitori al momento dell’iscrizione</a:t>
            </a:r>
            <a:r>
              <a:rPr lang="it-IT" sz="1800" b="0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it-IT" sz="1800" b="1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mediante la compilazione dell’apposita sezione on-line</a:t>
            </a:r>
            <a:r>
              <a:rPr lang="it-IT" sz="1800" b="0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. La scelta ha valore </a:t>
            </a:r>
            <a:r>
              <a:rPr lang="it-IT" sz="1800" b="1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per l’intero corso di studi </a:t>
            </a:r>
            <a:r>
              <a:rPr lang="it-IT" sz="1800" b="0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e, comunque, in tutti i casi in cui sia prevista l’iscrizione d’ufficio, fatto salvo il diritto di modificare tale scelta per l’anno successivo entro il termine delle iscrizioni esclusivamente su iniziativa degli interessati.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La scelta specifica di attività alternative è operata  all’interno di ciascuna scuola.</a:t>
            </a:r>
          </a:p>
        </p:txBody>
      </p:sp>
    </p:spTree>
    <p:extLst>
      <p:ext uri="{BB962C8B-B14F-4D97-AF65-F5344CB8AC3E}">
        <p14:creationId xmlns:p14="http://schemas.microsoft.com/office/powerpoint/2010/main" xmlns="" val="3864440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C1BF4467-1614-41C2-B0AF-F86364CE1FC8}"/>
              </a:ext>
            </a:extLst>
          </p:cNvPr>
          <p:cNvSpPr txBox="1"/>
          <p:nvPr/>
        </p:nvSpPr>
        <p:spPr>
          <a:xfrm>
            <a:off x="2999656" y="188640"/>
            <a:ext cx="70084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2060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Mangal" pitchFamily="2"/>
              </a:rPr>
              <a:t>Si precisa che la presente circolare e tutta la modulistica sarà presente anche sul sito dell’Istituto: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1" i="0" u="sng" strike="noStrike" kern="1200" cap="none" spc="0" baseline="0" dirty="0">
              <a:solidFill>
                <a:srgbClr val="002060"/>
              </a:solidFill>
              <a:uFillTx/>
              <a:latin typeface="Cambria" panose="02040503050406030204" pitchFamily="18" charset="0"/>
              <a:ea typeface="Cambria" panose="02040503050406030204" pitchFamily="18" charset="0"/>
              <a:cs typeface="Mangal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600" b="1" i="0" u="sng" strike="noStrike" kern="1200" cap="none" spc="0" baseline="0" dirty="0">
                <a:solidFill>
                  <a:srgbClr val="002060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Mangal" pitchFamily="2"/>
              </a:rPr>
              <a:t>www.icvaltagliamento.edu.it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2060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Mangal" pitchFamily="2"/>
              </a:rPr>
              <a:t> 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xmlns="" id="{D26CC1D7-261C-4510-831A-A836F6B07AF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54370"/>
            <a:ext cx="1989716" cy="1979996"/>
          </a:xfrm>
          <a:prstGeom prst="rect">
            <a:avLst/>
          </a:prstGeom>
          <a:noFill/>
          <a:ln cap="flat">
            <a:noFill/>
          </a:ln>
          <a:effectLst>
            <a:softEdge rad="101600"/>
          </a:effec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1968CE9A-5AEB-47F1-BB0A-E93CB8A4E054}"/>
              </a:ext>
            </a:extLst>
          </p:cNvPr>
          <p:cNvSpPr txBox="1"/>
          <p:nvPr/>
        </p:nvSpPr>
        <p:spPr>
          <a:xfrm>
            <a:off x="3095604" y="1928802"/>
            <a:ext cx="60983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Per agevolare i genitori che si trovassero in difficoltà nell’effettuare l’iscrizione del figlio attraverso la procedura on-line, l’Istituto </a:t>
            </a:r>
            <a:r>
              <a:rPr lang="it-IT" sz="2400" b="1" i="0" u="sng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ha previsto personale di supporto nelle seguenti sedi con gli orari indicati: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C9ED4845-85A8-4B90-8D34-4B12B7AB1914}"/>
              </a:ext>
            </a:extLst>
          </p:cNvPr>
          <p:cNvSpPr txBox="1"/>
          <p:nvPr/>
        </p:nvSpPr>
        <p:spPr>
          <a:xfrm>
            <a:off x="623392" y="4915035"/>
            <a:ext cx="10513168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1" u="sng" dirty="0">
              <a:solidFill>
                <a:srgbClr val="00206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r>
              <a:rPr lang="it-IT" sz="2000" b="1" dirty="0">
                <a:latin typeface="Calibri" pitchFamily="34" charset="0"/>
                <a:cs typeface="Calibri" pitchFamily="34" charset="0"/>
              </a:rPr>
              <a:t>Presso la segreteria dell’istituto ad Ampezzo, per le scuole di Ampezzo–Mediis–Sauris (</a:t>
            </a:r>
            <a:r>
              <a:rPr lang="it-IT" sz="2000" b="1" dirty="0" err="1">
                <a:latin typeface="Calibri" pitchFamily="34" charset="0"/>
                <a:cs typeface="Calibri" pitchFamily="34" charset="0"/>
              </a:rPr>
              <a:t>ins</a:t>
            </a:r>
            <a:r>
              <a:rPr lang="it-IT" sz="2000" b="1" dirty="0">
                <a:latin typeface="Calibri" pitchFamily="34" charset="0"/>
                <a:cs typeface="Calibri" pitchFamily="34" charset="0"/>
              </a:rPr>
              <a:t> .</a:t>
            </a:r>
            <a:r>
              <a:rPr lang="it-IT" sz="2000" b="1" dirty="0" err="1">
                <a:latin typeface="Calibri" pitchFamily="34" charset="0"/>
                <a:cs typeface="Calibri" pitchFamily="34" charset="0"/>
              </a:rPr>
              <a:t>Pivotti</a:t>
            </a:r>
            <a:r>
              <a:rPr lang="it-IT" sz="2000" b="1" dirty="0">
                <a:latin typeface="Calibri" pitchFamily="34" charset="0"/>
                <a:cs typeface="Calibri" pitchFamily="34" charset="0"/>
              </a:rPr>
              <a:t> Romina) su appuntamento telefonico allo 0433 80131</a:t>
            </a:r>
          </a:p>
          <a:p>
            <a:r>
              <a:rPr lang="it-IT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Mercoledì 24 gennaio 2024	dalle ore 10.00 alle ore 13.00</a:t>
            </a:r>
          </a:p>
          <a:p>
            <a:r>
              <a:rPr lang="it-IT" sz="2000" b="1" i="0" strike="noStrike" kern="1200" cap="none" spc="0" baseline="0" dirty="0">
                <a:solidFill>
                  <a:schemeClr val="tx2"/>
                </a:solidFill>
                <a:uFillTx/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Venerdì 26 gennaio 2024 		dalle ore 15.00 alle ore 17.00</a:t>
            </a:r>
          </a:p>
        </p:txBody>
      </p:sp>
    </p:spTree>
    <p:extLst>
      <p:ext uri="{BB962C8B-B14F-4D97-AF65-F5344CB8AC3E}">
        <p14:creationId xmlns:p14="http://schemas.microsoft.com/office/powerpoint/2010/main" xmlns="" val="684342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2F39E516-A6BD-487B-B0A2-3C6F9AF8BA20}"/>
              </a:ext>
            </a:extLst>
          </p:cNvPr>
          <p:cNvSpPr txBox="1"/>
          <p:nvPr/>
        </p:nvSpPr>
        <p:spPr>
          <a:xfrm>
            <a:off x="191344" y="332656"/>
            <a:ext cx="1180931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Per facilitare l’individuazione delle nostre scuole, si riporta di seguito l’elenco dei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 dirty="0">
              <a:solidFill>
                <a:srgbClr val="002060"/>
              </a:solidFill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CODICI MECCANOGRAFICI DELLE SCUOLE PRIMARIE</a:t>
            </a:r>
          </a:p>
          <a:p>
            <a:pPr marL="135358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DELL’ISTITUTO COMPRENSIVO VAL TAGLIAMENTO</a:t>
            </a:r>
          </a:p>
          <a:p>
            <a:pPr marL="135358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 </a:t>
            </a:r>
          </a:p>
          <a:p>
            <a:pPr marL="135358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  </a:t>
            </a:r>
          </a:p>
          <a:p>
            <a:pPr marL="135358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i="0" u="sng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Istituto Comprensivo Val Tagliamento</a:t>
            </a:r>
            <a:r>
              <a:rPr lang="it-IT" sz="2400" b="1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         </a:t>
            </a:r>
          </a:p>
          <a:p>
            <a:pPr marL="135358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codice meccanografico:   </a:t>
            </a:r>
            <a:r>
              <a:rPr lang="it-IT" sz="2400" b="1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UDIC82300R</a:t>
            </a:r>
          </a:p>
          <a:p>
            <a:pPr marL="135358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 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i="0" u="sng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Scuola Primaria di </a:t>
            </a:r>
            <a:endParaRPr lang="it-IT" sz="2400" b="0" i="0" u="sng" strike="noStrike" kern="1200" cap="none" spc="0" baseline="0" dirty="0">
              <a:solidFill>
                <a:srgbClr val="002060"/>
              </a:solidFill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codice meccanografico: </a:t>
            </a:r>
            <a:r>
              <a:rPr lang="it-IT" sz="2400" b="1" i="0" dirty="0">
                <a:solidFill>
                  <a:srgbClr val="2C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UDEE823042</a:t>
            </a:r>
            <a:r>
              <a:rPr lang="it-IT" sz="2400" b="0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	 </a:t>
            </a:r>
          </a:p>
        </p:txBody>
      </p:sp>
    </p:spTree>
    <p:extLst>
      <p:ext uri="{BB962C8B-B14F-4D97-AF65-F5344CB8AC3E}">
        <p14:creationId xmlns:p14="http://schemas.microsoft.com/office/powerpoint/2010/main" xmlns="" val="2200335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46CA65A5-0F76-4FAA-BC0B-9311AB977BF8}"/>
              </a:ext>
            </a:extLst>
          </p:cNvPr>
          <p:cNvSpPr txBox="1"/>
          <p:nvPr/>
        </p:nvSpPr>
        <p:spPr>
          <a:xfrm>
            <a:off x="3661615" y="13793"/>
            <a:ext cx="4438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LA NOSTRA SCUOLA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9FBFA73E-F2BE-4B33-95D2-9E71A1AD3C82}"/>
              </a:ext>
            </a:extLst>
          </p:cNvPr>
          <p:cNvSpPr txBox="1"/>
          <p:nvPr/>
        </p:nvSpPr>
        <p:spPr>
          <a:xfrm>
            <a:off x="263352" y="1065925"/>
            <a:ext cx="10873208" cy="181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4000" lvl="0" indent="-342900">
              <a:lnSpc>
                <a:spcPct val="150000"/>
              </a:lnSpc>
              <a:spcBef>
                <a:spcPts val="480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v"/>
            </a:pPr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Settimana corta </a:t>
            </a:r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(dal lunedì al venerdì)</a:t>
            </a:r>
          </a:p>
          <a:p>
            <a:pPr marL="324000" lvl="0" indent="-342900">
              <a:lnSpc>
                <a:spcPct val="150000"/>
              </a:lnSpc>
              <a:spcBef>
                <a:spcPts val="480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v"/>
            </a:pPr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Dalle ore alle ore 8:30 alle ore 16:30</a:t>
            </a:r>
          </a:p>
          <a:p>
            <a:pPr marL="324000" lvl="1" indent="-342900">
              <a:lnSpc>
                <a:spcPct val="150000"/>
              </a:lnSpc>
              <a:spcBef>
                <a:spcPts val="440"/>
              </a:spcBef>
              <a:spcAft>
                <a:spcPts val="1415"/>
              </a:spcAft>
              <a:buClr>
                <a:srgbClr val="AA2B1E"/>
              </a:buClr>
              <a:buSzPct val="85000"/>
              <a:buFont typeface="Wingdings" panose="05000000000000000000" pitchFamily="2" charset="2"/>
              <a:buChar char="v"/>
            </a:pPr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Monte orario settimanale </a:t>
            </a:r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(40 ore comprensive della mensa)</a:t>
            </a:r>
          </a:p>
        </p:txBody>
      </p:sp>
      <p:pic>
        <p:nvPicPr>
          <p:cNvPr id="1026" name="Picture 2" descr="ORARIO SETTIMANALE - Istituto Comprensivo Soriano nel Cimino">
            <a:extLst>
              <a:ext uri="{FF2B5EF4-FFF2-40B4-BE49-F238E27FC236}">
                <a16:creationId xmlns:a16="http://schemas.microsoft.com/office/drawing/2014/main" xmlns="" id="{422FE8AD-F975-4250-B846-4C2960DFC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1911">
            <a:off x="8896983" y="407120"/>
            <a:ext cx="1866614" cy="131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5545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46CA65A5-0F76-4FAA-BC0B-9311AB977BF8}"/>
              </a:ext>
            </a:extLst>
          </p:cNvPr>
          <p:cNvSpPr txBox="1"/>
          <p:nvPr/>
        </p:nvSpPr>
        <p:spPr>
          <a:xfrm>
            <a:off x="4511824" y="344850"/>
            <a:ext cx="1768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MENSA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9FBFA73E-F2BE-4B33-95D2-9E71A1AD3C82}"/>
              </a:ext>
            </a:extLst>
          </p:cNvPr>
          <p:cNvSpPr txBox="1"/>
          <p:nvPr/>
        </p:nvSpPr>
        <p:spPr>
          <a:xfrm>
            <a:off x="335360" y="1052736"/>
            <a:ext cx="10873208" cy="1195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150000"/>
              </a:lnSpc>
              <a:spcBef>
                <a:spcPts val="480"/>
              </a:spcBef>
              <a:buClr>
                <a:srgbClr val="AA2B1E"/>
              </a:buClr>
              <a:buSzPct val="85000"/>
              <a:buFont typeface="Brush Script MT" pitchFamily="64"/>
              <a:buChar char="O"/>
            </a:pPr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Pranzo – </a:t>
            </a:r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lunedì, martedì, mercoledì, giovedì, venerdì</a:t>
            </a:r>
          </a:p>
          <a:p>
            <a:pPr marL="0" lvl="0" indent="0">
              <a:lnSpc>
                <a:spcPct val="150000"/>
              </a:lnSpc>
              <a:spcBef>
                <a:spcPts val="480"/>
              </a:spcBef>
              <a:buClr>
                <a:srgbClr val="AA2B1E"/>
              </a:buClr>
              <a:buSzPct val="85000"/>
              <a:buFont typeface="Brush Script MT" pitchFamily="64"/>
              <a:buChar char="O"/>
            </a:pPr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Merenda</a:t>
            </a:r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tutti i giorni (frutta, panini speciali, yogurt)</a:t>
            </a:r>
            <a:endParaRPr lang="it-IT" dirty="0">
              <a:solidFill>
                <a:srgbClr val="00206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Comune di Monfumo">
            <a:extLst>
              <a:ext uri="{FF2B5EF4-FFF2-40B4-BE49-F238E27FC236}">
                <a16:creationId xmlns:a16="http://schemas.microsoft.com/office/drawing/2014/main" xmlns="" id="{100014ED-E96E-4233-B003-7F91ECFF7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3792" y="2579699"/>
            <a:ext cx="4866956" cy="2433478"/>
          </a:xfrm>
          <a:prstGeom prst="rect">
            <a:avLst/>
          </a:prstGeom>
          <a:noFill/>
          <a:effectLst>
            <a:softEdge rad="2413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8735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662F4B25-A589-4502-B932-CBCC99615B01}"/>
              </a:ext>
            </a:extLst>
          </p:cNvPr>
          <p:cNvSpPr txBox="1"/>
          <p:nvPr/>
        </p:nvSpPr>
        <p:spPr>
          <a:xfrm>
            <a:off x="1198088" y="897432"/>
            <a:ext cx="7469680" cy="5229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spcBef>
                <a:spcPts val="480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v"/>
            </a:pPr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Italiano</a:t>
            </a:r>
          </a:p>
          <a:p>
            <a:pPr marL="457200" lvl="0" indent="-457200">
              <a:spcBef>
                <a:spcPts val="480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v"/>
            </a:pPr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Matematica</a:t>
            </a:r>
          </a:p>
          <a:p>
            <a:pPr marL="457200" lvl="0" indent="-457200">
              <a:spcBef>
                <a:spcPts val="480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v"/>
            </a:pPr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Storia</a:t>
            </a:r>
          </a:p>
          <a:p>
            <a:pPr marL="457200" lvl="0" indent="-457200">
              <a:spcBef>
                <a:spcPts val="480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v"/>
            </a:pPr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Geografia</a:t>
            </a:r>
          </a:p>
          <a:p>
            <a:pPr marL="457200" lvl="0" indent="-457200">
              <a:spcBef>
                <a:spcPts val="480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v"/>
            </a:pPr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Scienze</a:t>
            </a:r>
          </a:p>
          <a:p>
            <a:pPr marL="457200" lvl="0" indent="-457200">
              <a:spcBef>
                <a:spcPts val="480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v"/>
            </a:pPr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Tecnologia</a:t>
            </a:r>
          </a:p>
          <a:p>
            <a:pPr marL="457200" lvl="0" indent="-457200">
              <a:spcBef>
                <a:spcPts val="480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v"/>
            </a:pPr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Arte e Immagine</a:t>
            </a:r>
          </a:p>
          <a:p>
            <a:pPr marL="457200" lvl="0" indent="-457200">
              <a:spcBef>
                <a:spcPts val="480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v"/>
            </a:pPr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Musica</a:t>
            </a:r>
          </a:p>
          <a:p>
            <a:pPr marL="457200" lvl="0" indent="-457200">
              <a:spcBef>
                <a:spcPts val="480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v"/>
            </a:pPr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Educazione Fisica</a:t>
            </a:r>
          </a:p>
          <a:p>
            <a:pPr marL="457200" lvl="0" indent="-457200">
              <a:spcBef>
                <a:spcPts val="480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v"/>
            </a:pPr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Inglese </a:t>
            </a:r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1 ora (cl.1^) – 2 ore (cl 2^)- 3 ore (cl.3^-4^-5^)</a:t>
            </a:r>
            <a:endParaRPr lang="it-IT" sz="2400" b="1" dirty="0">
              <a:solidFill>
                <a:srgbClr val="00206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457200" lvl="0" indent="-457200">
              <a:spcBef>
                <a:spcPts val="480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v"/>
            </a:pPr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Religione cattolica o alternativa</a:t>
            </a:r>
          </a:p>
          <a:p>
            <a:pPr marL="457200" lvl="0" indent="-457200">
              <a:spcBef>
                <a:spcPts val="480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v"/>
            </a:pPr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Friulano</a:t>
            </a:r>
            <a:endParaRPr lang="it-IT" sz="2400" dirty="0">
              <a:solidFill>
                <a:srgbClr val="00206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934C282A-B317-4DB6-B63F-A84D6FC8B4D0}"/>
              </a:ext>
            </a:extLst>
          </p:cNvPr>
          <p:cNvSpPr txBox="1"/>
          <p:nvPr/>
        </p:nvSpPr>
        <p:spPr>
          <a:xfrm>
            <a:off x="479376" y="194913"/>
            <a:ext cx="5086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DISCIPLINE E MONTE ORE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5555C1A0-61EC-4FF2-9F11-A49F6B3B0BBC}"/>
              </a:ext>
            </a:extLst>
          </p:cNvPr>
          <p:cNvSpPr txBox="1"/>
          <p:nvPr/>
        </p:nvSpPr>
        <p:spPr>
          <a:xfrm>
            <a:off x="6888088" y="834971"/>
            <a:ext cx="1800200" cy="6219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r">
              <a:spcBef>
                <a:spcPts val="480"/>
              </a:spcBef>
              <a:buClr>
                <a:srgbClr val="AA2B1E"/>
              </a:buClr>
              <a:buSzPct val="85000"/>
            </a:pPr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 ore</a:t>
            </a:r>
          </a:p>
          <a:p>
            <a:pPr marL="0" lvl="0" indent="0" algn="r">
              <a:spcBef>
                <a:spcPts val="480"/>
              </a:spcBef>
              <a:buClr>
                <a:srgbClr val="AA2B1E"/>
              </a:buClr>
              <a:buSzPct val="85000"/>
            </a:pPr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7 ora</a:t>
            </a:r>
          </a:p>
          <a:p>
            <a:pPr marL="0" lvl="0" indent="0" algn="r">
              <a:spcBef>
                <a:spcPts val="480"/>
              </a:spcBef>
              <a:buClr>
                <a:srgbClr val="AA2B1E"/>
              </a:buClr>
              <a:buSzPct val="85000"/>
            </a:pPr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 ore</a:t>
            </a:r>
          </a:p>
          <a:p>
            <a:pPr marL="0" lvl="0" indent="0" algn="r">
              <a:spcBef>
                <a:spcPts val="480"/>
              </a:spcBef>
              <a:buClr>
                <a:srgbClr val="AA2B1E"/>
              </a:buClr>
              <a:buSzPct val="85000"/>
            </a:pPr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 ore</a:t>
            </a:r>
          </a:p>
          <a:p>
            <a:pPr marL="0" lvl="0" indent="0" algn="r">
              <a:spcBef>
                <a:spcPts val="480"/>
              </a:spcBef>
              <a:buClr>
                <a:srgbClr val="AA2B1E"/>
              </a:buClr>
              <a:buSzPct val="85000"/>
            </a:pPr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 ore</a:t>
            </a:r>
          </a:p>
          <a:p>
            <a:pPr marL="0" lvl="0" indent="0" algn="r">
              <a:spcBef>
                <a:spcPts val="480"/>
              </a:spcBef>
              <a:buClr>
                <a:srgbClr val="AA2B1E"/>
              </a:buClr>
              <a:buSzPct val="85000"/>
            </a:pPr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 ore</a:t>
            </a:r>
          </a:p>
          <a:p>
            <a:pPr marL="0" lvl="0" indent="0" algn="r">
              <a:spcBef>
                <a:spcPts val="480"/>
              </a:spcBef>
              <a:buClr>
                <a:srgbClr val="AA2B1E"/>
              </a:buClr>
              <a:buSzPct val="85000"/>
            </a:pPr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 ora</a:t>
            </a:r>
          </a:p>
          <a:p>
            <a:pPr marL="0" lvl="0" indent="0" algn="r">
              <a:spcBef>
                <a:spcPts val="480"/>
              </a:spcBef>
              <a:buClr>
                <a:srgbClr val="AA2B1E"/>
              </a:buClr>
              <a:buSzPct val="85000"/>
            </a:pPr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 ora</a:t>
            </a:r>
          </a:p>
          <a:p>
            <a:pPr marL="0" lvl="0" indent="0" algn="r">
              <a:spcBef>
                <a:spcPts val="480"/>
              </a:spcBef>
              <a:buClr>
                <a:srgbClr val="AA2B1E"/>
              </a:buClr>
              <a:buSzPct val="85000"/>
            </a:pPr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 ore</a:t>
            </a:r>
          </a:p>
          <a:p>
            <a:pPr marL="0" lvl="0" indent="0" algn="r">
              <a:spcBef>
                <a:spcPts val="480"/>
              </a:spcBef>
              <a:buClr>
                <a:srgbClr val="AA2B1E"/>
              </a:buClr>
              <a:buSzPct val="85000"/>
            </a:pPr>
            <a:endParaRPr lang="it-IT" sz="2400" dirty="0">
              <a:solidFill>
                <a:srgbClr val="00206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lvl="0" indent="0" algn="r">
              <a:spcBef>
                <a:spcPts val="480"/>
              </a:spcBef>
              <a:buClr>
                <a:srgbClr val="AA2B1E"/>
              </a:buClr>
              <a:buSzPct val="85000"/>
            </a:pPr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 ore</a:t>
            </a:r>
          </a:p>
          <a:p>
            <a:pPr marL="0" lvl="0" indent="0" algn="r">
              <a:spcBef>
                <a:spcPts val="480"/>
              </a:spcBef>
              <a:buClr>
                <a:srgbClr val="AA2B1E"/>
              </a:buClr>
              <a:buSzPct val="85000"/>
            </a:pPr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 ora</a:t>
            </a:r>
          </a:p>
          <a:p>
            <a:pPr marL="0" lvl="0" indent="0" algn="r">
              <a:spcBef>
                <a:spcPts val="480"/>
              </a:spcBef>
              <a:buClr>
                <a:srgbClr val="AA2B1E"/>
              </a:buClr>
              <a:buSzPct val="85000"/>
            </a:pPr>
            <a:endParaRPr lang="it-IT" sz="2800" dirty="0">
              <a:solidFill>
                <a:srgbClr val="00206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lvl="0" indent="0" algn="r">
              <a:spcBef>
                <a:spcPts val="480"/>
              </a:spcBef>
              <a:buClr>
                <a:srgbClr val="AA2B1E"/>
              </a:buClr>
              <a:buSzPct val="85000"/>
            </a:pPr>
            <a:endParaRPr lang="it-IT" sz="2800" dirty="0">
              <a:solidFill>
                <a:srgbClr val="00206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5D2E56A3-018C-4634-A0AC-622ACE271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8681" y="0"/>
            <a:ext cx="3313320" cy="220486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359999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mbini amici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3246374_TF03896101.potx" id="{A2123817-9033-4E13-B399-BE82105B2AC5}" vid="{4D166A6F-178C-4800-9987-53896AB5DFAB}"/>
    </a:ext>
  </a:extLst>
</a:theme>
</file>

<file path=ppt/theme/theme2.xml><?xml version="1.0" encoding="utf-8"?>
<a:theme xmlns:a="http://schemas.openxmlformats.org/drawingml/2006/main" name="Tema di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per la scuola con bambini in cortile, album (widescreen)</Template>
  <TotalTime>128</TotalTime>
  <Words>665</Words>
  <Application>Microsoft Office PowerPoint</Application>
  <PresentationFormat>Personalizzato</PresentationFormat>
  <Paragraphs>106</Paragraphs>
  <Slides>17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Bambini amici 16x9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Claudio</dc:creator>
  <cp:lastModifiedBy>docente</cp:lastModifiedBy>
  <cp:revision>59</cp:revision>
  <dcterms:created xsi:type="dcterms:W3CDTF">2021-12-06T15:35:51Z</dcterms:created>
  <dcterms:modified xsi:type="dcterms:W3CDTF">2024-01-10T12:07:03Z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