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1" r:id="rId6"/>
    <p:sldId id="266" r:id="rId7"/>
    <p:sldId id="258" r:id="rId8"/>
    <p:sldId id="269" r:id="rId9"/>
    <p:sldId id="293" r:id="rId10"/>
    <p:sldId id="294" r:id="rId11"/>
    <p:sldId id="270" r:id="rId12"/>
    <p:sldId id="271" r:id="rId13"/>
    <p:sldId id="272" r:id="rId14"/>
    <p:sldId id="296" r:id="rId15"/>
    <p:sldId id="297" r:id="rId16"/>
    <p:sldId id="298" r:id="rId17"/>
    <p:sldId id="299" r:id="rId18"/>
    <p:sldId id="302" r:id="rId19"/>
    <p:sldId id="300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291" autoAdjust="0"/>
  </p:normalViewPr>
  <p:slideViewPr>
    <p:cSldViewPr>
      <p:cViewPr varScale="1">
        <p:scale>
          <a:sx n="83" d="100"/>
          <a:sy n="83" d="100"/>
        </p:scale>
        <p:origin x="-65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pPr rtl="0"/>
              <a:t>17/01/2024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163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057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5098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30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989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224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320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17/01/2024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cvaltagliamento.edu.it/istituto/regolamento-istituto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uvola.madisoft.it/login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ca.istruzione.gov.it/it/orientamento/iscrizio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4">
            <a:extLst>
              <a:ext uri="{FF2B5EF4-FFF2-40B4-BE49-F238E27FC236}">
                <a16:creationId xmlns:a16="http://schemas.microsoft.com/office/drawing/2014/main" xmlns="" id="{F0857E0B-5F32-491A-8754-B225A6BE89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368" y="548680"/>
            <a:ext cx="2443492" cy="21093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90500"/>
          </a:effec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067F0B00-522A-459D-8E3B-992E75D70ACD}"/>
              </a:ext>
            </a:extLst>
          </p:cNvPr>
          <p:cNvSpPr txBox="1">
            <a:spLocks/>
          </p:cNvSpPr>
          <p:nvPr/>
        </p:nvSpPr>
        <p:spPr>
          <a:xfrm>
            <a:off x="2586111" y="1405798"/>
            <a:ext cx="7019778" cy="2023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ISTITUTO COMPRENSIVO 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“VAL TAGLIAMENTO”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it-IT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SCUOLA PRIMARIA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SEDE DI ENEMONZO</a:t>
            </a: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xmlns="" id="{0D11FD58-530E-42DC-B972-E4A74EFBB7ED}"/>
              </a:ext>
            </a:extLst>
          </p:cNvPr>
          <p:cNvSpPr/>
          <p:nvPr/>
        </p:nvSpPr>
        <p:spPr>
          <a:xfrm>
            <a:off x="5273803" y="6238790"/>
            <a:ext cx="2092281" cy="466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A.S. 2024-2025</a:t>
            </a:r>
          </a:p>
        </p:txBody>
      </p:sp>
      <p:pic>
        <p:nvPicPr>
          <p:cNvPr id="3" name="Immagine 2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xmlns="" id="{A2CEBDF2-165A-2802-81F9-0E8412BE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829" y="332656"/>
            <a:ext cx="3998342" cy="18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B6BCE50-46F5-4D3A-9588-8A0711AFF1B3}"/>
              </a:ext>
            </a:extLst>
          </p:cNvPr>
          <p:cNvSpPr txBox="1">
            <a:spLocks/>
          </p:cNvSpPr>
          <p:nvPr/>
        </p:nvSpPr>
        <p:spPr>
          <a:xfrm>
            <a:off x="1991544" y="440668"/>
            <a:ext cx="9433048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Continuità con la Scuola Secondaria di Primo Grado di Villa Santina e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  <a:buNone/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                            dell’Infanzia di Enemonzo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Progetti sportivi - Settimana sulla neve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teatrali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di scoperta del territorio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di collaborazione con gli Enti Locali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inerenti l’ambito Logico / Matematico (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Problemi al centro, Gare Logico-matematiche, </a:t>
            </a:r>
            <a:r>
              <a:rPr lang="it-IT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ecc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…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inerenti l’ambito Linguistico e la Lettura (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Collaborazione con le Biblioteche, Leggiamo a scuola, </a:t>
            </a:r>
            <a:r>
              <a:rPr lang="it-IT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ecc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…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/>
            </a:endParaRP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it-IT" sz="1800" dirty="0">
              <a:latin typeface="Comic Sans MS" pitchFamily="66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76CC363-090F-42ED-A277-DFA95BC8253E}"/>
              </a:ext>
            </a:extLst>
          </p:cNvPr>
          <p:cNvSpPr txBox="1"/>
          <p:nvPr/>
        </p:nvSpPr>
        <p:spPr>
          <a:xfrm rot="1925106">
            <a:off x="8075595" y="2073278"/>
            <a:ext cx="3670236" cy="646331"/>
          </a:xfrm>
          <a:prstGeom prst="rect">
            <a:avLst/>
          </a:prstGeom>
          <a:noFill/>
          <a:effectLst>
            <a:glow rad="139700">
              <a:srgbClr val="FFFF00">
                <a:alpha val="83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ALTRE ATTIVITÀ</a:t>
            </a:r>
          </a:p>
        </p:txBody>
      </p:sp>
    </p:spTree>
    <p:extLst>
      <p:ext uri="{BB962C8B-B14F-4D97-AF65-F5344CB8AC3E}">
        <p14:creationId xmlns:p14="http://schemas.microsoft.com/office/powerpoint/2010/main" xmlns="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046E7AC-793D-4A31-9709-09966246C000}"/>
              </a:ext>
            </a:extLst>
          </p:cNvPr>
          <p:cNvSpPr txBox="1"/>
          <p:nvPr/>
        </p:nvSpPr>
        <p:spPr>
          <a:xfrm>
            <a:off x="191344" y="620688"/>
            <a:ext cx="1180931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PATTO DI CORRESPONSABILITA' TRA SCUOLA E FAMIGLIA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(vedi allegato)</a:t>
            </a:r>
          </a:p>
          <a:p>
            <a:pPr algn="ctr"/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https://icvaltagliamento.edu.it/istituto/regolamento-istituto/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C6BCFF3-42BC-4EB0-8DDF-0CDA7134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0881">
            <a:off x="5206641" y="3658585"/>
            <a:ext cx="3491656" cy="301552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277402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29E37509-9308-4F44-9936-F64CD81CE882}"/>
              </a:ext>
            </a:extLst>
          </p:cNvPr>
          <p:cNvSpPr txBox="1">
            <a:spLocks/>
          </p:cNvSpPr>
          <p:nvPr/>
        </p:nvSpPr>
        <p:spPr>
          <a:xfrm>
            <a:off x="5807968" y="2492896"/>
            <a:ext cx="3203004" cy="1307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 Registro</a:t>
            </a:r>
          </a:p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Elettronico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FDE61EE2-DB9D-4F6D-8C92-59106B1557B8}"/>
              </a:ext>
            </a:extLst>
          </p:cNvPr>
          <p:cNvSpPr txBox="1">
            <a:spLocks/>
          </p:cNvSpPr>
          <p:nvPr/>
        </p:nvSpPr>
        <p:spPr>
          <a:xfrm>
            <a:off x="479376" y="5190316"/>
            <a:ext cx="10873208" cy="1997815"/>
          </a:xfrm>
          <a:prstGeom prst="rect">
            <a:avLst/>
          </a:prstGeom>
        </p:spPr>
        <p:txBody>
          <a:bodyPr vert="horz" lIns="90004" tIns="44997" rIns="90004" bIns="4499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https://nuvola.madisoft.it/login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scuola registra tutta l’attività didattica sul registro elettronico visibile dalle famiglie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BDD2B2C-9E40-411E-A02B-203AD554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1423" y="1982665"/>
            <a:ext cx="3744417" cy="2048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62924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1FEB666E-CC1C-4C44-94AF-FB567449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04864"/>
            <a:ext cx="3744380" cy="16327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46667101-30A2-41DC-99B8-F4F1522C94CD}"/>
              </a:ext>
            </a:extLst>
          </p:cNvPr>
          <p:cNvSpPr/>
          <p:nvPr/>
        </p:nvSpPr>
        <p:spPr>
          <a:xfrm>
            <a:off x="565177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in qualsiasi momento le assenze… e</a:t>
            </a:r>
            <a:r>
              <a:rPr lang="it-IT" sz="20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ovviamente le valutazioni dei vostri figli</a:t>
            </a:r>
            <a:endParaRPr lang="it-IT" sz="20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95D4188D-FCC9-405D-A848-4741398A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7800" y="2204864"/>
            <a:ext cx="3816552" cy="1685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4090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46667101-30A2-41DC-99B8-F4F1522C94CD}"/>
              </a:ext>
            </a:extLst>
          </p:cNvPr>
          <p:cNvSpPr/>
          <p:nvPr/>
        </p:nvSpPr>
        <p:spPr>
          <a:xfrm>
            <a:off x="912548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gli argomenti di lezione e  i</a:t>
            </a:r>
            <a:r>
              <a:rPr lang="it-IT" sz="24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compiti assegnati, prenotare i colloqui, inserire e scaricare materiali….</a:t>
            </a:r>
            <a:endParaRPr lang="it-IT" sz="24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20F97BDD-E83A-4AF2-B218-419EDD58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76872"/>
            <a:ext cx="3726284" cy="1781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AC9935C-3026-487B-986B-036F811A50CB}"/>
              </a:ext>
            </a:extLst>
          </p:cNvPr>
          <p:cNvSpPr txBox="1"/>
          <p:nvPr/>
        </p:nvSpPr>
        <p:spPr>
          <a:xfrm>
            <a:off x="5533729" y="2644489"/>
            <a:ext cx="34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 molto altro ancora…</a:t>
            </a:r>
          </a:p>
        </p:txBody>
      </p:sp>
    </p:spTree>
    <p:extLst>
      <p:ext uri="{BB962C8B-B14F-4D97-AF65-F5344CB8AC3E}">
        <p14:creationId xmlns:p14="http://schemas.microsoft.com/office/powerpoint/2010/main" xmlns="" val="313408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xmlns="" id="{B0594989-496F-91A6-D556-E7E92CCC0A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5289" t="15035" r="-845" b="20212"/>
          <a:stretch/>
        </p:blipFill>
        <p:spPr>
          <a:xfrm>
            <a:off x="1199456" y="1178238"/>
            <a:ext cx="3299153" cy="3672408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669D661-642F-5242-AE82-CBFE4B4C5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408" y="5440062"/>
            <a:ext cx="10346578" cy="12072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alunni avranno a disposizione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casella di posta dedicata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la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suite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comprende anche </a:t>
            </a:r>
            <a:r>
              <a:rPr lang="it-IT" sz="2000" b="1" u="sng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 scambiare materiali, scaricare e caricare documenti e attività.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0B4ED6D-FA60-FB26-9273-F8DAFA54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" t="14299" r="72428" b="22303"/>
          <a:stretch/>
        </p:blipFill>
        <p:spPr>
          <a:xfrm>
            <a:off x="5735960" y="1178238"/>
            <a:ext cx="3274130" cy="35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2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1102310-6EA4-4DC8-A040-F43B08B5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7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A98465D-80D1-4EB4-AF30-730B1DA4A548}"/>
              </a:ext>
            </a:extLst>
          </p:cNvPr>
          <p:cNvSpPr txBox="1"/>
          <p:nvPr/>
        </p:nvSpPr>
        <p:spPr>
          <a:xfrm>
            <a:off x="0" y="4046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Le </a:t>
            </a:r>
            <a:r>
              <a:rPr lang="it-IT" sz="3200" b="1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famiglie </a:t>
            </a:r>
            <a:r>
              <a:rPr lang="it-IT" sz="32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per poter </a:t>
            </a:r>
            <a:r>
              <a:rPr lang="it-IT" sz="32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effettuare</a:t>
            </a:r>
            <a:r>
              <a:rPr lang="it-IT" sz="32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 l’iscrizione on-line devono: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3E3C518-D96D-4FC4-9DFE-E6202C53E5AF}"/>
              </a:ext>
            </a:extLst>
          </p:cNvPr>
          <p:cNvSpPr txBox="1"/>
          <p:nvPr/>
        </p:nvSpPr>
        <p:spPr>
          <a:xfrm>
            <a:off x="623392" y="1166842"/>
            <a:ext cx="10945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>
                <a:solidFill>
                  <a:srgbClr val="000000"/>
                </a:solidFill>
                <a:latin typeface="DejaVuSans"/>
              </a:rPr>
              <a:t>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genitori e gli esercenti la responsabilità genitoriale (affidatari, tutori):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individuano la scuola d’interesse tramite il servizio “Scuola in Chiaro” presente sulla piattaforma Unica 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3"/>
              </a:rPr>
              <a:t>https://unica.istruzione.gov.it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accedono al sistema di iscrizioni on line all’interno della Piattaforma Unica, sezione “Orientamento”(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4"/>
              </a:rPr>
              <a:t>https://unica.istruzione.gov.it/it/orientamento/iscrizioni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), utilizzando le proprie credenziali SPID (Sistema Pubblico di Identità Digitale), CIE (Carta di Identità Elettronica), CNS (Carta Nazionale dei Servizi) o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eIDAS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(electronic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Identification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Authentication and Signature)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compilano la domanda in tutte le sue parti, mediante il modulo on line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dopo la conferma dell’accettazione della domanda di iscrizione, procedono all’inoltro della documentazione richiesta da parte della scuola tramite la sezione di gestione documentale presente all’interno della Piattaforma Unica</a:t>
            </a:r>
            <a:r>
              <a:rPr lang="it-IT" sz="2400" dirty="0"/>
              <a:t> </a:t>
            </a:r>
            <a:endParaRPr lang="it-IT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2872371-EE0E-4B02-8FCB-ED7F825BEC30}"/>
              </a:ext>
            </a:extLst>
          </p:cNvPr>
          <p:cNvSpPr txBox="1"/>
          <p:nvPr/>
        </p:nvSpPr>
        <p:spPr>
          <a:xfrm>
            <a:off x="911424" y="476672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er ogni plesso di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primaria 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sarà disponibile il relativo modulo d’iscrizione con l’indicazione dei tempi scuola e dei servizi offerti.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24EB55E-603B-4722-BEB5-A8740A3B49FF}"/>
              </a:ext>
            </a:extLst>
          </p:cNvPr>
          <p:cNvSpPr txBox="1"/>
          <p:nvPr/>
        </p:nvSpPr>
        <p:spPr>
          <a:xfrm>
            <a:off x="1583668" y="1982450"/>
            <a:ext cx="9384704" cy="2339102"/>
          </a:xfrm>
          <a:prstGeom prst="rect">
            <a:avLst/>
          </a:prstGeom>
          <a:solidFill>
            <a:srgbClr val="002060">
              <a:alpha val="1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it-IT" sz="18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NSEGNAMENTO DELLA RELIGIONE CATTOLICA E ATTIVITÀ ALTERNATIVE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facoltà di avvalersi o non avvalersi dell’insegnamento della religione cattolica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viene esercitata dai genitori al momento dell’iscrizione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mediante la compilazione dell’apposita sezione on-line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La scelta ha valore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l’intero corso di studi 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e, comunque, in tutti i casi in cui sia prevista l’iscrizione d’ufficio, fatto salvo il diritto di modificare tale scelta per l’anno successivo entro il termine delle iscrizioni esclusivamente su iniziativa degli interessati.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scelta specifica di attività alternative è operata  all’interno di ciascuna scuola.</a:t>
            </a:r>
          </a:p>
        </p:txBody>
      </p:sp>
    </p:spTree>
    <p:extLst>
      <p:ext uri="{BB962C8B-B14F-4D97-AF65-F5344CB8AC3E}">
        <p14:creationId xmlns:p14="http://schemas.microsoft.com/office/powerpoint/2010/main" xmlns="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1BF4467-1614-41C2-B0AF-F86364CE1FC8}"/>
              </a:ext>
            </a:extLst>
          </p:cNvPr>
          <p:cNvSpPr txBox="1"/>
          <p:nvPr/>
        </p:nvSpPr>
        <p:spPr>
          <a:xfrm>
            <a:off x="2999656" y="188640"/>
            <a:ext cx="7008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Si precisa che la presente circolare e tutta la modulistica sarà presente anche sul sito dell’Istituto: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sng" strike="noStrike" kern="1200" cap="none" spc="0" baseline="0" dirty="0">
              <a:solidFill>
                <a:srgbClr val="00206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sng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www.icvaltagliamento.edu.it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 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D26CC1D7-261C-4510-831A-A836F6B0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4370"/>
            <a:ext cx="1989716" cy="1979996"/>
          </a:xfrm>
          <a:prstGeom prst="rect">
            <a:avLst/>
          </a:prstGeom>
          <a:noFill/>
          <a:ln cap="flat">
            <a:noFill/>
          </a:ln>
          <a:effectLst>
            <a:softEdge rad="10160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968CE9A-5AEB-47F1-BB0A-E93CB8A4E054}"/>
              </a:ext>
            </a:extLst>
          </p:cNvPr>
          <p:cNvSpPr txBox="1"/>
          <p:nvPr/>
        </p:nvSpPr>
        <p:spPr>
          <a:xfrm>
            <a:off x="3094000" y="2132821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agevolare i genitori che si trovassero in difficoltà nell’effettuare l’iscrizione del figlio attraverso la procedura on-line, l’Istituto </a:t>
            </a: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 previsto personale di supporto nelle seguenti sedi con gli orari indicati: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CasellaDiTesto 13">
            <a:extLst>
              <a:ext uri="{FF2B5EF4-FFF2-40B4-BE49-F238E27FC236}">
                <a16:creationId xmlns:a16="http://schemas.microsoft.com/office/drawing/2014/main" xmlns="" id="{C9ED4845-85A8-4B90-8D34-4B12B7AB1914}"/>
              </a:ext>
            </a:extLst>
          </p:cNvPr>
          <p:cNvSpPr txBox="1"/>
          <p:nvPr/>
        </p:nvSpPr>
        <p:spPr>
          <a:xfrm>
            <a:off x="767408" y="5229200"/>
            <a:ext cx="1101722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Presso la scuola secondaria di Villa Santina, per le scuole dell’infanzia, primarie e secondaria di Villa Santina – Lauco - Enemonzo (</a:t>
            </a:r>
            <a:r>
              <a:rPr lang="it-IT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Zoff Antonella) 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su appuntamento telefonico allo 0433 80131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Giovedì 19 gennaio       dalle ore 17.00 alle ore 18.20 </a:t>
            </a:r>
            <a:endParaRPr lang="it-IT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Giovedì 26 gennaio       dalle ore 17.00 alle ore 18.20</a:t>
            </a:r>
            <a:endParaRPr lang="it-IT" sz="2000" b="1" i="0" strike="noStrike" kern="1200" cap="none" spc="0" baseline="0" dirty="0">
              <a:solidFill>
                <a:schemeClr val="tx2"/>
              </a:solidFill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F39E516-A6BD-487B-B0A2-3C6F9AF8BA20}"/>
              </a:ext>
            </a:extLst>
          </p:cNvPr>
          <p:cNvSpPr txBox="1"/>
          <p:nvPr/>
        </p:nvSpPr>
        <p:spPr>
          <a:xfrm>
            <a:off x="191344" y="332656"/>
            <a:ext cx="118093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facilitare l’individuazione delle nostre scuole, si riporta di seguito l’elenco dei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CODICI MECCANOGRAFICI DELLE SCUOLE PRIMARIE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 COMPRENSIVO VAL TAGLIAMENTO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Istituto Comprensivo Val Tagliamento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  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UDIC82300R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 Primaria di </a:t>
            </a:r>
            <a:r>
              <a:rPr lang="it-IT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Enemonzo</a:t>
            </a:r>
            <a:endParaRPr lang="it-IT" sz="2400" b="0" i="0" u="sng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UDEE823075</a:t>
            </a: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6CA65A5-0F76-4FAA-BC0B-9311AB977BF8}"/>
              </a:ext>
            </a:extLst>
          </p:cNvPr>
          <p:cNvSpPr txBox="1"/>
          <p:nvPr/>
        </p:nvSpPr>
        <p:spPr>
          <a:xfrm>
            <a:off x="3661615" y="13793"/>
            <a:ext cx="443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NOSTRA SCUOLA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FBFA73E-F2BE-4B33-95D2-9E71A1AD3C82}"/>
              </a:ext>
            </a:extLst>
          </p:cNvPr>
          <p:cNvSpPr txBox="1"/>
          <p:nvPr/>
        </p:nvSpPr>
        <p:spPr>
          <a:xfrm>
            <a:off x="263352" y="1065925"/>
            <a:ext cx="10873208" cy="18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Settimana corta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(dal lunedì al venerdì)</a:t>
            </a:r>
          </a:p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Dalle ore 08:00 alle ore 16:00</a:t>
            </a:r>
          </a:p>
          <a:p>
            <a:pPr marL="324000" lvl="1" indent="-342900">
              <a:lnSpc>
                <a:spcPct val="150000"/>
              </a:lnSpc>
              <a:spcBef>
                <a:spcPts val="440"/>
              </a:spcBef>
              <a:spcAft>
                <a:spcPts val="1415"/>
              </a:spcAft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Monte orario settimanale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(40 ore comprensive della mensa)</a:t>
            </a:r>
          </a:p>
        </p:txBody>
      </p:sp>
      <p:pic>
        <p:nvPicPr>
          <p:cNvPr id="1026" name="Picture 2" descr="ORARIO SETTIMANALE - Istituto Comprensivo Soriano nel Cimino">
            <a:extLst>
              <a:ext uri="{FF2B5EF4-FFF2-40B4-BE49-F238E27FC236}">
                <a16:creationId xmlns:a16="http://schemas.microsoft.com/office/drawing/2014/main" xmlns="" id="{422FE8AD-F975-4250-B846-4C2960DF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911">
            <a:off x="8896983" y="407120"/>
            <a:ext cx="1866614" cy="131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5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6CA65A5-0F76-4FAA-BC0B-9311AB977BF8}"/>
              </a:ext>
            </a:extLst>
          </p:cNvPr>
          <p:cNvSpPr txBox="1"/>
          <p:nvPr/>
        </p:nvSpPr>
        <p:spPr>
          <a:xfrm>
            <a:off x="4511824" y="344850"/>
            <a:ext cx="176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FBFA73E-F2BE-4B33-95D2-9E71A1AD3C82}"/>
              </a:ext>
            </a:extLst>
          </p:cNvPr>
          <p:cNvSpPr txBox="1"/>
          <p:nvPr/>
        </p:nvSpPr>
        <p:spPr>
          <a:xfrm>
            <a:off x="335360" y="1052736"/>
            <a:ext cx="10873208" cy="11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Pranzo –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lunedì, martedì, mercoledì, giovedì, venerdì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Merenda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tutti i giorni (frutta, panini speciali, yogurt)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omune di Monfumo">
            <a:extLst>
              <a:ext uri="{FF2B5EF4-FFF2-40B4-BE49-F238E27FC236}">
                <a16:creationId xmlns:a16="http://schemas.microsoft.com/office/drawing/2014/main" xmlns="" id="{100014ED-E96E-4233-B003-7F91ECFF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579699"/>
            <a:ext cx="4866956" cy="2433478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7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62F4B25-A589-4502-B932-CBCC99615B01}"/>
              </a:ext>
            </a:extLst>
          </p:cNvPr>
          <p:cNvSpPr txBox="1"/>
          <p:nvPr/>
        </p:nvSpPr>
        <p:spPr>
          <a:xfrm>
            <a:off x="1439743" y="897432"/>
            <a:ext cx="7680593" cy="5598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Italiano    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9 ore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Matematica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 ore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Storia        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 ore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Geografia  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Scienze      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Tecnologia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Arte e Immagine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Musica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                                    1 ora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Educazione Fisica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Inglese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 (cl. 1a) 2 ore (cl. 2a) 3 ore (cl. 3a-4a-5a) 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Religione Cattolica o Alternativa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Friulano                                                        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  <a:endParaRPr lang="it-IT" sz="26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34C282A-B317-4DB6-B63F-A84D6FC8B4D0}"/>
              </a:ext>
            </a:extLst>
          </p:cNvPr>
          <p:cNvSpPr txBox="1"/>
          <p:nvPr/>
        </p:nvSpPr>
        <p:spPr>
          <a:xfrm>
            <a:off x="479376" y="194913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DISCIPLINE E MONTE ORE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5D2E56A3-018C-4634-A0AC-622ACE271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81" y="0"/>
            <a:ext cx="3313320" cy="22048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8C30C2E-D313-4E85-9680-E836D329ACC0}"/>
              </a:ext>
            </a:extLst>
          </p:cNvPr>
          <p:cNvSpPr txBox="1"/>
          <p:nvPr/>
        </p:nvSpPr>
        <p:spPr>
          <a:xfrm>
            <a:off x="2135560" y="1285753"/>
            <a:ext cx="8160568" cy="614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disciplinari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laboratoriali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progettuali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ludico-ricreative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di coding e robotica educativa</a:t>
            </a: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/post accoglienza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esigenze specifiche</a:t>
            </a: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Uscite e visite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didattiche</a:t>
            </a: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Passeggiate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sul territorio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4DFF804-E07B-4183-9F85-BE24CF7F62DD}"/>
              </a:ext>
            </a:extLst>
          </p:cNvPr>
          <p:cNvSpPr txBox="1"/>
          <p:nvPr/>
        </p:nvSpPr>
        <p:spPr>
          <a:xfrm>
            <a:off x="2135560" y="260648"/>
            <a:ext cx="253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ATTIVITÀ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D8D083A-CE66-438B-9641-7FFC0EC8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57" y="0"/>
            <a:ext cx="3096903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1992</TotalTime>
  <Words>661</Words>
  <Application>Microsoft Office PowerPoint</Application>
  <PresentationFormat>Personalizzato</PresentationFormat>
  <Paragraphs>96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Bambini amici 16x9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docente</cp:lastModifiedBy>
  <cp:revision>56</cp:revision>
  <dcterms:created xsi:type="dcterms:W3CDTF">2021-12-06T15:35:51Z</dcterms:created>
  <dcterms:modified xsi:type="dcterms:W3CDTF">2024-01-17T11:44:26Z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